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6" r:id="rId2"/>
    <p:sldId id="282" r:id="rId3"/>
    <p:sldId id="277" r:id="rId4"/>
    <p:sldId id="283" r:id="rId5"/>
    <p:sldId id="285" r:id="rId6"/>
  </p:sldIdLst>
  <p:sldSz cx="12192000" cy="6858000"/>
  <p:notesSz cx="6797675" cy="9926638"/>
  <p:defaultTextStyle>
    <a:defPPr>
      <a:defRPr lang="fr-N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582" autoAdjust="0"/>
  </p:normalViewPr>
  <p:slideViewPr>
    <p:cSldViewPr snapToGrid="0">
      <p:cViewPr varScale="1">
        <p:scale>
          <a:sx n="66" d="100"/>
          <a:sy n="66" d="100"/>
        </p:scale>
        <p:origin x="55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Admission des </a:t>
            </a:r>
            <a:r>
              <a:rPr lang="en-US" sz="1200" dirty="0" err="1"/>
              <a:t>élèves</a:t>
            </a:r>
            <a:r>
              <a:rPr lang="en-US" sz="1200" dirty="0"/>
              <a:t> de 3e </a:t>
            </a:r>
            <a:r>
              <a:rPr lang="en-US" sz="1200" dirty="0" err="1"/>
              <a:t>générale</a:t>
            </a:r>
            <a:r>
              <a:rPr lang="en-US" sz="1200" dirty="0"/>
              <a:t> par province de </a:t>
            </a:r>
            <a:r>
              <a:rPr lang="en-US" sz="1200" dirty="0" err="1"/>
              <a:t>résidence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'Rapport 1'!$C$4</c:f>
              <c:strCache>
                <c:ptCount val="1"/>
                <c:pt idx="0">
                  <c:v>1CAP2+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1'!$B$5:$B$7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1'!$C$5:$C$7</c:f>
              <c:numCache>
                <c:formatCode>#,##0%</c:formatCode>
                <c:ptCount val="3"/>
                <c:pt idx="0">
                  <c:v>0.193</c:v>
                </c:pt>
                <c:pt idx="1">
                  <c:v>0.16689999999999999</c:v>
                </c:pt>
                <c:pt idx="2">
                  <c:v>8.6999999999999994E-2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79-48A0-8439-621D8573FDF1}"/>
            </c:ext>
          </c:extLst>
        </c:ser>
        <c:ser>
          <c:idx val="1"/>
          <c:order val="1"/>
          <c:tx>
            <c:strRef>
              <c:f>'Rapport 1'!$D$4</c:f>
              <c:strCache>
                <c:ptCount val="1"/>
                <c:pt idx="0">
                  <c:v>2-GT+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1'!$B$5:$B$7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1'!$D$5:$D$7</c:f>
              <c:numCache>
                <c:formatCode>#,##0%</c:formatCode>
                <c:ptCount val="3"/>
                <c:pt idx="0">
                  <c:v>0.49199999999999999</c:v>
                </c:pt>
                <c:pt idx="1">
                  <c:v>0.46</c:v>
                </c:pt>
                <c:pt idx="2">
                  <c:v>0.64359999999999995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79-48A0-8439-621D8573FDF1}"/>
            </c:ext>
          </c:extLst>
        </c:ser>
        <c:ser>
          <c:idx val="2"/>
          <c:order val="2"/>
          <c:tx>
            <c:strRef>
              <c:f>'Rapport 1'!$E$4</c:f>
              <c:strCache>
                <c:ptCount val="1"/>
                <c:pt idx="0">
                  <c:v>2NDPRO+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1'!$B$5:$B$7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1'!$E$5:$E$7</c:f>
              <c:numCache>
                <c:formatCode>#,##0%</c:formatCode>
                <c:ptCount val="3"/>
                <c:pt idx="0">
                  <c:v>0.314</c:v>
                </c:pt>
                <c:pt idx="1">
                  <c:v>0.371</c:v>
                </c:pt>
                <c:pt idx="2">
                  <c:v>0.26900000000000002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79-48A0-8439-621D8573F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overlap val="-27"/>
        <c:axId val="1496720879"/>
        <c:axId val="1447250015"/>
      </c:barChart>
      <c:catAx>
        <c:axId val="1496720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47250015"/>
        <c:crosses val="autoZero"/>
        <c:auto val="1"/>
        <c:lblAlgn val="ctr"/>
        <c:lblOffset val="100"/>
        <c:noMultiLvlLbl val="0"/>
      </c:catAx>
      <c:valAx>
        <c:axId val="1447250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96720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Garçons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1394861507162568"/>
          <c:y val="0.33526084994932842"/>
          <c:w val="0.84482563751619744"/>
          <c:h val="0.382093175808644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'Rapport 1'!$C$10</c:f>
              <c:strCache>
                <c:ptCount val="1"/>
                <c:pt idx="0">
                  <c:v>1CAP2+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1'!$B$11:$B$13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1'!$C$11:$C$13</c:f>
              <c:numCache>
                <c:formatCode>#,##0%</c:formatCode>
                <c:ptCount val="3"/>
                <c:pt idx="0">
                  <c:v>0.27900000000000003</c:v>
                </c:pt>
                <c:pt idx="1">
                  <c:v>0.26640000000000003</c:v>
                </c:pt>
                <c:pt idx="2">
                  <c:v>0.123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F4-4AC5-89BA-0E04D8C6F619}"/>
            </c:ext>
          </c:extLst>
        </c:ser>
        <c:ser>
          <c:idx val="1"/>
          <c:order val="1"/>
          <c:tx>
            <c:strRef>
              <c:f>'Rapport 1'!$D$10</c:f>
              <c:strCache>
                <c:ptCount val="1"/>
                <c:pt idx="0">
                  <c:v>2-GT+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1'!$B$11:$B$13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1'!$D$11:$D$13</c:f>
              <c:numCache>
                <c:formatCode>#,##0%</c:formatCode>
                <c:ptCount val="3"/>
                <c:pt idx="0">
                  <c:v>0.41089999999999999</c:v>
                </c:pt>
                <c:pt idx="1">
                  <c:v>0.36899999999999999</c:v>
                </c:pt>
                <c:pt idx="2">
                  <c:v>0.56499999999999995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F4-4AC5-89BA-0E04D8C6F619}"/>
            </c:ext>
          </c:extLst>
        </c:ser>
        <c:ser>
          <c:idx val="2"/>
          <c:order val="2"/>
          <c:tx>
            <c:strRef>
              <c:f>'Rapport 1'!$E$10</c:f>
              <c:strCache>
                <c:ptCount val="1"/>
                <c:pt idx="0">
                  <c:v>2NDPRO+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1'!$B$11:$B$13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1'!$E$11:$E$13</c:f>
              <c:numCache>
                <c:formatCode>#,##0%</c:formatCode>
                <c:ptCount val="3"/>
                <c:pt idx="0">
                  <c:v>0.31009999999999999</c:v>
                </c:pt>
                <c:pt idx="1">
                  <c:v>0.36499999999999999</c:v>
                </c:pt>
                <c:pt idx="2">
                  <c:v>0.312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F4-4AC5-89BA-0E04D8C6F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overlap val="-27"/>
        <c:axId val="1496720879"/>
        <c:axId val="1447250015"/>
      </c:barChart>
      <c:catAx>
        <c:axId val="1496720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47250015"/>
        <c:crosses val="autoZero"/>
        <c:auto val="1"/>
        <c:lblAlgn val="ctr"/>
        <c:lblOffset val="100"/>
        <c:noMultiLvlLbl val="0"/>
      </c:catAx>
      <c:valAx>
        <c:axId val="1447250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96720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Filles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2249363157343755"/>
          <c:y val="0.21256703478031524"/>
          <c:w val="0.8331890986495446"/>
          <c:h val="0.50478699097765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'Rapport 1'!$F$10</c:f>
              <c:strCache>
                <c:ptCount val="1"/>
                <c:pt idx="0">
                  <c:v>1CAP2+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1'!$B$11:$B$13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1'!$F$11:$F$13</c:f>
              <c:numCache>
                <c:formatCode>#,##0%</c:formatCode>
                <c:ptCount val="3"/>
                <c:pt idx="0">
                  <c:v>0.111</c:v>
                </c:pt>
                <c:pt idx="1">
                  <c:v>8.1500000000000003E-2</c:v>
                </c:pt>
                <c:pt idx="2">
                  <c:v>5.1299999999999998E-2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D2-4B15-A3E4-01AEBD4C0534}"/>
            </c:ext>
          </c:extLst>
        </c:ser>
        <c:ser>
          <c:idx val="1"/>
          <c:order val="1"/>
          <c:tx>
            <c:strRef>
              <c:f>'Rapport 1'!$G$10</c:f>
              <c:strCache>
                <c:ptCount val="1"/>
                <c:pt idx="0">
                  <c:v>2-GT+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1'!$B$11:$B$13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1'!$G$11:$G$13</c:f>
              <c:numCache>
                <c:formatCode>#,##0%</c:formatCode>
                <c:ptCount val="3"/>
                <c:pt idx="0">
                  <c:v>0.57040000000000002</c:v>
                </c:pt>
                <c:pt idx="1">
                  <c:v>0.54200000000000004</c:v>
                </c:pt>
                <c:pt idx="2">
                  <c:v>0.72140000000000004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D2-4B15-A3E4-01AEBD4C0534}"/>
            </c:ext>
          </c:extLst>
        </c:ser>
        <c:ser>
          <c:idx val="2"/>
          <c:order val="2"/>
          <c:tx>
            <c:strRef>
              <c:f>'Rapport 1'!$H$10</c:f>
              <c:strCache>
                <c:ptCount val="1"/>
                <c:pt idx="0">
                  <c:v>2NDPRO+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'Rapport 1'!$B$11:$B$13</c:f>
              <c:strCache>
                <c:ptCount val="3"/>
                <c:pt idx="0">
                  <c:v>ILES</c:v>
                </c:pt>
                <c:pt idx="1">
                  <c:v>NORD</c:v>
                </c:pt>
                <c:pt idx="2">
                  <c:v>SUD</c:v>
                </c:pt>
              </c:strCache>
            </c:strRef>
          </c:cat>
          <c:val>
            <c:numRef>
              <c:f>'Rapport 1'!$H$11:$H$13</c:f>
              <c:numCache>
                <c:formatCode>#,##0%</c:formatCode>
                <c:ptCount val="3"/>
                <c:pt idx="0">
                  <c:v>0.31850000000000001</c:v>
                </c:pt>
                <c:pt idx="1">
                  <c:v>0.376</c:v>
                </c:pt>
                <c:pt idx="2">
                  <c:v>0.22739999999999999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D2-4B15-A3E4-01AEBD4C0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overlap val="-27"/>
        <c:axId val="1496720879"/>
        <c:axId val="1447250015"/>
      </c:barChart>
      <c:catAx>
        <c:axId val="1496720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47250015"/>
        <c:crosses val="autoZero"/>
        <c:auto val="1"/>
        <c:lblAlgn val="ctr"/>
        <c:lblOffset val="100"/>
        <c:noMultiLvlLbl val="0"/>
      </c:catAx>
      <c:valAx>
        <c:axId val="1447250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96720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% de garçons et de filles admis en 2GT par établissement d'origine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Feuil1!$C$1:$C$2</c:f>
              <c:strCache>
                <c:ptCount val="2"/>
                <c:pt idx="0">
                  <c:v>Garçons</c:v>
                </c:pt>
                <c:pt idx="1">
                  <c:v>2-GT+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Feuil1!$B$3:$B$17</c:f>
              <c:strCache>
                <c:ptCount val="15"/>
                <c:pt idx="0">
                  <c:v>Collège 1</c:v>
                </c:pt>
                <c:pt idx="1">
                  <c:v>Collège 2</c:v>
                </c:pt>
                <c:pt idx="2">
                  <c:v>Collège 3</c:v>
                </c:pt>
                <c:pt idx="3">
                  <c:v>Collège 4</c:v>
                </c:pt>
                <c:pt idx="4">
                  <c:v>Collège 5</c:v>
                </c:pt>
                <c:pt idx="5">
                  <c:v>Collège 6</c:v>
                </c:pt>
                <c:pt idx="6">
                  <c:v>Collège 7</c:v>
                </c:pt>
                <c:pt idx="7">
                  <c:v>Collège 8</c:v>
                </c:pt>
                <c:pt idx="8">
                  <c:v>Collège 9</c:v>
                </c:pt>
                <c:pt idx="9">
                  <c:v>Collège 10</c:v>
                </c:pt>
                <c:pt idx="10">
                  <c:v>Collège 11</c:v>
                </c:pt>
                <c:pt idx="11">
                  <c:v>Collège 12</c:v>
                </c:pt>
                <c:pt idx="12">
                  <c:v>Collège 13</c:v>
                </c:pt>
                <c:pt idx="13">
                  <c:v>Collège 14</c:v>
                </c:pt>
                <c:pt idx="14">
                  <c:v>Collège 15</c:v>
                </c:pt>
              </c:strCache>
            </c:strRef>
          </c:cat>
          <c:val>
            <c:numRef>
              <c:f>Feuil1!$C$3:$C$17</c:f>
              <c:numCache>
                <c:formatCode>#,##0%</c:formatCode>
                <c:ptCount val="15"/>
                <c:pt idx="0">
                  <c:v>0.58299999999999996</c:v>
                </c:pt>
                <c:pt idx="1">
                  <c:v>0.57899999999999996</c:v>
                </c:pt>
                <c:pt idx="2">
                  <c:v>0.08</c:v>
                </c:pt>
                <c:pt idx="3">
                  <c:v>0.65600000000000003</c:v>
                </c:pt>
                <c:pt idx="4">
                  <c:v>0.40479999999999999</c:v>
                </c:pt>
                <c:pt idx="5">
                  <c:v>0.39500000000000002</c:v>
                </c:pt>
                <c:pt idx="6">
                  <c:v>0.55879999999999996</c:v>
                </c:pt>
                <c:pt idx="7">
                  <c:v>0.5</c:v>
                </c:pt>
                <c:pt idx="8">
                  <c:v>0.66200000000000003</c:v>
                </c:pt>
                <c:pt idx="9">
                  <c:v>0.60470000000000002</c:v>
                </c:pt>
                <c:pt idx="10">
                  <c:v>0.55800000000000005</c:v>
                </c:pt>
                <c:pt idx="11">
                  <c:v>0.72699999999999998</c:v>
                </c:pt>
                <c:pt idx="12">
                  <c:v>0.375</c:v>
                </c:pt>
                <c:pt idx="13">
                  <c:v>0.51700000000000002</c:v>
                </c:pt>
                <c:pt idx="14">
                  <c:v>0.55700000000000005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4-4EDD-BA1D-AC31BC745086}"/>
            </c:ext>
          </c:extLst>
        </c:ser>
        <c:ser>
          <c:idx val="1"/>
          <c:order val="1"/>
          <c:tx>
            <c:strRef>
              <c:f>Feuil1!$D$1:$D$2</c:f>
              <c:strCache>
                <c:ptCount val="2"/>
                <c:pt idx="0">
                  <c:v>Filles</c:v>
                </c:pt>
                <c:pt idx="1">
                  <c:v>2-GT+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C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Feuil1!$B$3:$B$17</c:f>
              <c:strCache>
                <c:ptCount val="15"/>
                <c:pt idx="0">
                  <c:v>Collège 1</c:v>
                </c:pt>
                <c:pt idx="1">
                  <c:v>Collège 2</c:v>
                </c:pt>
                <c:pt idx="2">
                  <c:v>Collège 3</c:v>
                </c:pt>
                <c:pt idx="3">
                  <c:v>Collège 4</c:v>
                </c:pt>
                <c:pt idx="4">
                  <c:v>Collège 5</c:v>
                </c:pt>
                <c:pt idx="5">
                  <c:v>Collège 6</c:v>
                </c:pt>
                <c:pt idx="6">
                  <c:v>Collège 7</c:v>
                </c:pt>
                <c:pt idx="7">
                  <c:v>Collège 8</c:v>
                </c:pt>
                <c:pt idx="8">
                  <c:v>Collège 9</c:v>
                </c:pt>
                <c:pt idx="9">
                  <c:v>Collège 10</c:v>
                </c:pt>
                <c:pt idx="10">
                  <c:v>Collège 11</c:v>
                </c:pt>
                <c:pt idx="11">
                  <c:v>Collège 12</c:v>
                </c:pt>
                <c:pt idx="12">
                  <c:v>Collège 13</c:v>
                </c:pt>
                <c:pt idx="13">
                  <c:v>Collège 14</c:v>
                </c:pt>
                <c:pt idx="14">
                  <c:v>Collège 15</c:v>
                </c:pt>
              </c:strCache>
            </c:strRef>
          </c:cat>
          <c:val>
            <c:numRef>
              <c:f>Feuil1!$D$3:$D$17</c:f>
              <c:numCache>
                <c:formatCode>#,##0%</c:formatCode>
                <c:ptCount val="15"/>
                <c:pt idx="0">
                  <c:v>0.6</c:v>
                </c:pt>
                <c:pt idx="1">
                  <c:v>0.75</c:v>
                </c:pt>
                <c:pt idx="2">
                  <c:v>0.3448</c:v>
                </c:pt>
                <c:pt idx="3">
                  <c:v>0.85499999999999998</c:v>
                </c:pt>
                <c:pt idx="4">
                  <c:v>0.64710000000000001</c:v>
                </c:pt>
                <c:pt idx="5">
                  <c:v>0.65</c:v>
                </c:pt>
                <c:pt idx="6">
                  <c:v>0.72729999999999995</c:v>
                </c:pt>
                <c:pt idx="7">
                  <c:v>0.5</c:v>
                </c:pt>
                <c:pt idx="8">
                  <c:v>0.72399999999999998</c:v>
                </c:pt>
                <c:pt idx="9">
                  <c:v>0.745</c:v>
                </c:pt>
                <c:pt idx="10">
                  <c:v>0.56799999999999995</c:v>
                </c:pt>
                <c:pt idx="11">
                  <c:v>0.88100000000000001</c:v>
                </c:pt>
                <c:pt idx="12">
                  <c:v>0.58799999999999997</c:v>
                </c:pt>
                <c:pt idx="13">
                  <c:v>0.70699999999999996</c:v>
                </c:pt>
                <c:pt idx="14">
                  <c:v>0.71399999999999997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04-4EDD-BA1D-AC31BC7450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827349711"/>
        <c:axId val="1827350543"/>
      </c:barChart>
      <c:catAx>
        <c:axId val="1827349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27350543"/>
        <c:crosses val="autoZero"/>
        <c:auto val="1"/>
        <c:lblAlgn val="ctr"/>
        <c:lblOffset val="100"/>
        <c:noMultiLvlLbl val="0"/>
      </c:catAx>
      <c:valAx>
        <c:axId val="1827350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273497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/>
              <a:t>Répartition des admis par genre et par type de formation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Garçons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Feuil1!$A$2:$A$16</c:f>
              <c:strCache>
                <c:ptCount val="15"/>
                <c:pt idx="0">
                  <c:v>1CAP</c:v>
                </c:pt>
                <c:pt idx="1">
                  <c:v>Services</c:v>
                </c:pt>
                <c:pt idx="2">
                  <c:v>Production</c:v>
                </c:pt>
                <c:pt idx="4">
                  <c:v>2NDPRO</c:v>
                </c:pt>
                <c:pt idx="5">
                  <c:v>Production</c:v>
                </c:pt>
                <c:pt idx="6">
                  <c:v>Services</c:v>
                </c:pt>
                <c:pt idx="8">
                  <c:v>2GT</c:v>
                </c:pt>
                <c:pt idx="10">
                  <c:v>1ERPRO</c:v>
                </c:pt>
                <c:pt idx="11">
                  <c:v>Services</c:v>
                </c:pt>
                <c:pt idx="12">
                  <c:v>Production</c:v>
                </c:pt>
                <c:pt idx="14">
                  <c:v>1ER TECHNO</c:v>
                </c:pt>
              </c:strCache>
            </c:strRef>
          </c:cat>
          <c:val>
            <c:numRef>
              <c:f>Feuil1!$B$2:$B$16</c:f>
              <c:numCache>
                <c:formatCode>0</c:formatCode>
                <c:ptCount val="15"/>
                <c:pt idx="0">
                  <c:v>73</c:v>
                </c:pt>
                <c:pt idx="1">
                  <c:v>42.6</c:v>
                </c:pt>
                <c:pt idx="2">
                  <c:v>82.3</c:v>
                </c:pt>
                <c:pt idx="4">
                  <c:v>53.6</c:v>
                </c:pt>
                <c:pt idx="5">
                  <c:v>85.69</c:v>
                </c:pt>
                <c:pt idx="6">
                  <c:v>32.6</c:v>
                </c:pt>
                <c:pt idx="8">
                  <c:v>42.75</c:v>
                </c:pt>
                <c:pt idx="10">
                  <c:v>53.51</c:v>
                </c:pt>
                <c:pt idx="11">
                  <c:v>32.659999999999997</c:v>
                </c:pt>
                <c:pt idx="12">
                  <c:v>78.2</c:v>
                </c:pt>
                <c:pt idx="14">
                  <c:v>42.8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29-4EF0-A3B1-3008D94F19D9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Filles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629-4EF0-A3B1-3008D94F19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Feuil1!$A$2:$A$16</c:f>
              <c:strCache>
                <c:ptCount val="15"/>
                <c:pt idx="0">
                  <c:v>1CAP</c:v>
                </c:pt>
                <c:pt idx="1">
                  <c:v>Services</c:v>
                </c:pt>
                <c:pt idx="2">
                  <c:v>Production</c:v>
                </c:pt>
                <c:pt idx="4">
                  <c:v>2NDPRO</c:v>
                </c:pt>
                <c:pt idx="5">
                  <c:v>Production</c:v>
                </c:pt>
                <c:pt idx="6">
                  <c:v>Services</c:v>
                </c:pt>
                <c:pt idx="8">
                  <c:v>2GT</c:v>
                </c:pt>
                <c:pt idx="10">
                  <c:v>1ERPRO</c:v>
                </c:pt>
                <c:pt idx="11">
                  <c:v>Services</c:v>
                </c:pt>
                <c:pt idx="12">
                  <c:v>Production</c:v>
                </c:pt>
                <c:pt idx="14">
                  <c:v>1ER TECHNO</c:v>
                </c:pt>
              </c:strCache>
            </c:strRef>
          </c:cat>
          <c:val>
            <c:numRef>
              <c:f>Feuil1!$C$2:$C$16</c:f>
              <c:numCache>
                <c:formatCode>0</c:formatCode>
                <c:ptCount val="15"/>
                <c:pt idx="0">
                  <c:v>27</c:v>
                </c:pt>
                <c:pt idx="1">
                  <c:v>57.4</c:v>
                </c:pt>
                <c:pt idx="2">
                  <c:v>17.7</c:v>
                </c:pt>
                <c:pt idx="4">
                  <c:v>46.4</c:v>
                </c:pt>
                <c:pt idx="5">
                  <c:v>14.31</c:v>
                </c:pt>
                <c:pt idx="6">
                  <c:v>67.400000000000006</c:v>
                </c:pt>
                <c:pt idx="8">
                  <c:v>57.25</c:v>
                </c:pt>
                <c:pt idx="10">
                  <c:v>46.49</c:v>
                </c:pt>
                <c:pt idx="11">
                  <c:v>67.34</c:v>
                </c:pt>
                <c:pt idx="12">
                  <c:v>21.79</c:v>
                </c:pt>
                <c:pt idx="14">
                  <c:v>57.2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29-4EF0-A3B1-3008D94F19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27352015"/>
        <c:axId val="2127348271"/>
      </c:barChart>
      <c:catAx>
        <c:axId val="212735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27348271"/>
        <c:crosses val="autoZero"/>
        <c:auto val="1"/>
        <c:lblAlgn val="ctr"/>
        <c:lblOffset val="100"/>
        <c:noMultiLvlLbl val="0"/>
      </c:catAx>
      <c:valAx>
        <c:axId val="2127348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27352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C1532-79F8-4B59-A8FF-48C53BA7C11D}" type="datetimeFigureOut">
              <a:rPr lang="fr-FR" smtClean="0"/>
              <a:t>26/05/2026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2DB5A-5912-4C5F-863C-1EECED8F6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813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F9FBF-A647-4202-B937-E759CEC83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A158A3-E764-4D40-A9EA-5310A280E9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FF9C15-77B6-4975-9325-D5AE5D795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1E2BF5-E525-41AD-8DDE-19387707B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C6AFA3-8E93-4F3E-850D-405F62FEC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138037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0B9629-FB80-4A41-934C-DB53E7A0F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C62DB1-E7E7-4EA7-8859-999715DE2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292C5C-B931-43EE-9DD4-C9C68A0F9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26896F-D861-4E97-9966-0F5EF97EE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8E556F-BF34-4274-8FDE-DD0FB544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115308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D40E376-D0CC-42CB-B8EC-6DB22892F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74DF48-BF6A-49D7-8667-F0E6000277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AC4692-17A9-4980-A599-437E6B206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7B6CBF-3CED-461E-A2CF-B9106CFB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AB16F0-9656-4C7A-9A00-7F08C57C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155524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2B534-53DA-42B4-AC91-B82C0604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38DE83-F3FD-46DE-B88C-AC48444D3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C6F14F-B134-456F-B4EA-8563B954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A3BBBD-B21F-41A6-9B46-A24478751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C3748E-17FB-4C6E-915A-74B474243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53058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1C4453-F0CC-4274-9E5D-C963B124F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0EBABA-F4CA-4A57-9905-0D796BB0C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041746-F4B3-45DE-9B27-53D4D4811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69A719-E808-4271-91D5-CDDB6D74A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9EB421-5F87-46A2-A079-E9F7509CE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286610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DD0250-325A-4CB3-8171-83AAEA77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7614C9-4422-4489-AA6C-EACA6D594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992AD8-9EB3-4465-97D2-EEB7AD58D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AF697D-AD98-49C2-8BA3-DAA4F849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BDB9B6-96E4-410B-924A-4A388A98A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EB76C6-1025-4279-B3F0-CE35D6571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252043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5AD39A-9169-483F-A08C-2E3F5FB77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EE307D-70A4-43F8-BBC0-35B626697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EAF45D-CAA9-4605-85F0-9D269C3EC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857EC20-A243-4012-8EDF-9C69908A09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9FFE255-82EA-4122-9932-273724562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F9F7D4A-5F3D-4FAB-B1AE-5C0A0AB5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BA4958-EA4D-49C4-ACC2-CDBE9445A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BAC09A5-2DA9-482E-B48D-C45E16BF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141530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468A59-6B15-40FC-8AD5-91ED342B1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C61F22-B5F9-41C9-A93F-197A38301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9F2EDF-2F13-43E8-83FA-B9A734F8E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96E2BA-7352-4061-B2ED-8647C0CE5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263211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5CDC739-2011-46C1-A96B-45D1F04DE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857DCB-5A0C-4638-A927-67D796783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2315560-F33E-4AAE-ABDA-95FE6B362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229266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53581C-5F85-4A6D-A20B-F77487D23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4CD590-B7F7-4531-86A6-B5B6B75CD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A84AA0-3D0C-4F8C-87F9-9F65BAA5B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5A294B-D7E5-4685-983A-DE611C72C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BB5B27-A73D-43A1-B05A-630CBC1C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2E4B48-5D0C-480F-9E53-49487F37F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429070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E2AB4C-EFC8-4C60-8611-6126DA6B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DE7E3AC-F3C0-41FA-9F5E-D3F3C2CDB7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NC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378A8B-9BBB-4837-B0B9-21EFD2474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9A26B2-D37F-47EF-8299-C590A7E9F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529F85-379E-4ED3-A502-02E7B281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B6CDE2-2A65-4C1A-A1CF-927F5FBF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369780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22C687-4B86-45AF-89B1-5EDE97498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8B261-A977-4124-BB47-F6E75B8EE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4FA83C-8F0F-41BB-A187-9560947F0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97628-9B11-4372-997F-5F7A4B59E6B9}" type="datetimeFigureOut">
              <a:rPr lang="fr-NC" smtClean="0"/>
              <a:t>05/26/2026</a:t>
            </a:fld>
            <a:endParaRPr lang="fr-NC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4CFCF4-7051-43E0-934C-CF668DA967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NC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5E9B2D-B5D4-4C08-AA0A-50FBDC759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D4BDD-6984-4B49-B763-4723B374C3FA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369745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N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 noGrp="1"/>
          </p:cNvSpPr>
          <p:nvPr>
            <p:ph type="title"/>
          </p:nvPr>
        </p:nvSpPr>
        <p:spPr>
          <a:xfrm>
            <a:off x="838200" y="243452"/>
            <a:ext cx="10515600" cy="785715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latin typeface="+mn-lt"/>
              </a:rPr>
              <a:t>AFFECTATION POST-3e</a:t>
            </a:r>
            <a:endParaRPr lang="fr-FR" sz="3100" dirty="0">
              <a:latin typeface="+mn-lt"/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C646C497-D853-4C31-9319-D4CCD1283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413884"/>
              </p:ext>
            </p:extLst>
          </p:nvPr>
        </p:nvGraphicFramePr>
        <p:xfrm>
          <a:off x="838200" y="1848218"/>
          <a:ext cx="3598695" cy="843915"/>
        </p:xfrm>
        <a:graphic>
          <a:graphicData uri="http://schemas.openxmlformats.org/drawingml/2006/table">
            <a:tbl>
              <a:tblPr/>
              <a:tblGrid>
                <a:gridCol w="770130">
                  <a:extLst>
                    <a:ext uri="{9D8B030D-6E8A-4147-A177-3AD203B41FA5}">
                      <a16:colId xmlns:a16="http://schemas.microsoft.com/office/drawing/2014/main" val="3587775390"/>
                    </a:ext>
                  </a:extLst>
                </a:gridCol>
                <a:gridCol w="2007279">
                  <a:extLst>
                    <a:ext uri="{9D8B030D-6E8A-4147-A177-3AD203B41FA5}">
                      <a16:colId xmlns:a16="http://schemas.microsoft.com/office/drawing/2014/main" val="2269068055"/>
                    </a:ext>
                  </a:extLst>
                </a:gridCol>
                <a:gridCol w="821286">
                  <a:extLst>
                    <a:ext uri="{9D8B030D-6E8A-4147-A177-3AD203B41FA5}">
                      <a16:colId xmlns:a16="http://schemas.microsoft.com/office/drawing/2014/main" val="1894115975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Formation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Nombre d'admis tous vœux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2159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1CAP2+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660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17,0%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9312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2-GT+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1915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49,4%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95077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2NDPRO+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1302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33,6%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442267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39DE41F2-E320-4601-BFE0-4CA2D4479CA4}"/>
              </a:ext>
            </a:extLst>
          </p:cNvPr>
          <p:cNvSpPr txBox="1"/>
          <p:nvPr/>
        </p:nvSpPr>
        <p:spPr>
          <a:xfrm>
            <a:off x="750652" y="1478886"/>
            <a:ext cx="2749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Ensemble des élèves de 3</a:t>
            </a:r>
            <a:r>
              <a:rPr lang="fr-FR" baseline="30000" dirty="0"/>
              <a:t>e</a:t>
            </a:r>
            <a:r>
              <a:rPr lang="fr-FR" dirty="0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8888C88-D3BA-487C-9F1C-84BBD7527242}"/>
              </a:ext>
            </a:extLst>
          </p:cNvPr>
          <p:cNvSpPr txBox="1"/>
          <p:nvPr/>
        </p:nvSpPr>
        <p:spPr>
          <a:xfrm>
            <a:off x="750651" y="2876799"/>
            <a:ext cx="2419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Elèves de 3</a:t>
            </a:r>
            <a:r>
              <a:rPr lang="fr-FR" baseline="30000" dirty="0"/>
              <a:t>e</a:t>
            </a:r>
            <a:r>
              <a:rPr lang="fr-FR" dirty="0"/>
              <a:t> hors SEGPA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DBD8FD25-CEC6-4351-94C8-78032BC77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120420"/>
              </p:ext>
            </p:extLst>
          </p:nvPr>
        </p:nvGraphicFramePr>
        <p:xfrm>
          <a:off x="838199" y="3246131"/>
          <a:ext cx="3598695" cy="843915"/>
        </p:xfrm>
        <a:graphic>
          <a:graphicData uri="http://schemas.openxmlformats.org/drawingml/2006/table">
            <a:tbl>
              <a:tblPr/>
              <a:tblGrid>
                <a:gridCol w="770130">
                  <a:extLst>
                    <a:ext uri="{9D8B030D-6E8A-4147-A177-3AD203B41FA5}">
                      <a16:colId xmlns:a16="http://schemas.microsoft.com/office/drawing/2014/main" val="3587775390"/>
                    </a:ext>
                  </a:extLst>
                </a:gridCol>
                <a:gridCol w="2007279">
                  <a:extLst>
                    <a:ext uri="{9D8B030D-6E8A-4147-A177-3AD203B41FA5}">
                      <a16:colId xmlns:a16="http://schemas.microsoft.com/office/drawing/2014/main" val="2269068055"/>
                    </a:ext>
                  </a:extLst>
                </a:gridCol>
                <a:gridCol w="821286">
                  <a:extLst>
                    <a:ext uri="{9D8B030D-6E8A-4147-A177-3AD203B41FA5}">
                      <a16:colId xmlns:a16="http://schemas.microsoft.com/office/drawing/2014/main" val="1894115975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Formation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Nombre d'admis tous vœux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2159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1CAP2+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9312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2-GT+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1915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52,2%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95077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2NDPRO+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1284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35,0%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442267"/>
                  </a:ext>
                </a:extLst>
              </a:tr>
            </a:tbl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2871B915-2504-4B10-9A76-CEA61E7C9975}"/>
              </a:ext>
            </a:extLst>
          </p:cNvPr>
          <p:cNvSpPr txBox="1"/>
          <p:nvPr/>
        </p:nvSpPr>
        <p:spPr>
          <a:xfrm>
            <a:off x="750651" y="4459378"/>
            <a:ext cx="4040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Elèves de 3</a:t>
            </a:r>
            <a:r>
              <a:rPr lang="fr-FR" baseline="30000" dirty="0"/>
              <a:t>e</a:t>
            </a:r>
            <a:r>
              <a:rPr lang="fr-FR" dirty="0"/>
              <a:t> générale (hors SEGPA et PM)</a:t>
            </a: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40CCCB7-BB6E-47A6-A2F9-373232B57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47705"/>
              </p:ext>
            </p:extLst>
          </p:nvPr>
        </p:nvGraphicFramePr>
        <p:xfrm>
          <a:off x="838198" y="4828710"/>
          <a:ext cx="3598695" cy="843915"/>
        </p:xfrm>
        <a:graphic>
          <a:graphicData uri="http://schemas.openxmlformats.org/drawingml/2006/table">
            <a:tbl>
              <a:tblPr/>
              <a:tblGrid>
                <a:gridCol w="770130">
                  <a:extLst>
                    <a:ext uri="{9D8B030D-6E8A-4147-A177-3AD203B41FA5}">
                      <a16:colId xmlns:a16="http://schemas.microsoft.com/office/drawing/2014/main" val="3587775390"/>
                    </a:ext>
                  </a:extLst>
                </a:gridCol>
                <a:gridCol w="2007279">
                  <a:extLst>
                    <a:ext uri="{9D8B030D-6E8A-4147-A177-3AD203B41FA5}">
                      <a16:colId xmlns:a16="http://schemas.microsoft.com/office/drawing/2014/main" val="2269068055"/>
                    </a:ext>
                  </a:extLst>
                </a:gridCol>
                <a:gridCol w="821286">
                  <a:extLst>
                    <a:ext uri="{9D8B030D-6E8A-4147-A177-3AD203B41FA5}">
                      <a16:colId xmlns:a16="http://schemas.microsoft.com/office/drawing/2014/main" val="1894115975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Formation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Nombre d'admis tous vœux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2159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1CAP2+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355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11,1%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9312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2-GT+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1904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59,7%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95077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2NDPRO+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931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29,2%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442267"/>
                  </a:ext>
                </a:extLst>
              </a:tr>
            </a:tbl>
          </a:graphicData>
        </a:graphic>
      </p:graphicFrame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6133E899-3D7F-4A54-A554-7B1E3B4712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43758"/>
              </p:ext>
            </p:extLst>
          </p:nvPr>
        </p:nvGraphicFramePr>
        <p:xfrm>
          <a:off x="6504855" y="13726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B9B8BE80-108D-47FF-8B75-4B149AC7FEF4}"/>
              </a:ext>
            </a:extLst>
          </p:cNvPr>
          <p:cNvCxnSpPr>
            <a:cxnSpLocks/>
          </p:cNvCxnSpPr>
          <p:nvPr/>
        </p:nvCxnSpPr>
        <p:spPr>
          <a:xfrm flipV="1">
            <a:off x="4524440" y="3157135"/>
            <a:ext cx="1583046" cy="18658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19" name="Graphique 18">
            <a:extLst>
              <a:ext uri="{FF2B5EF4-FFF2-40B4-BE49-F238E27FC236}">
                <a16:creationId xmlns:a16="http://schemas.microsoft.com/office/drawing/2014/main" id="{6133E899-3D7F-4A54-A554-7B1E3B4712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4436303"/>
              </p:ext>
            </p:extLst>
          </p:nvPr>
        </p:nvGraphicFramePr>
        <p:xfrm>
          <a:off x="5315963" y="4626441"/>
          <a:ext cx="3388659" cy="207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Graphique 19">
            <a:extLst>
              <a:ext uri="{FF2B5EF4-FFF2-40B4-BE49-F238E27FC236}">
                <a16:creationId xmlns:a16="http://schemas.microsoft.com/office/drawing/2014/main" id="{6133E899-3D7F-4A54-A554-7B1E3B4712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9174410"/>
              </p:ext>
            </p:extLst>
          </p:nvPr>
        </p:nvGraphicFramePr>
        <p:xfrm>
          <a:off x="8704622" y="4626441"/>
          <a:ext cx="3152270" cy="207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3849088C-60ED-4DC6-A4A5-4895058F1E90}"/>
              </a:ext>
            </a:extLst>
          </p:cNvPr>
          <p:cNvCxnSpPr>
            <a:cxnSpLocks/>
          </p:cNvCxnSpPr>
          <p:nvPr/>
        </p:nvCxnSpPr>
        <p:spPr>
          <a:xfrm flipH="1">
            <a:off x="7607393" y="4115872"/>
            <a:ext cx="864254" cy="63812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716B0A17-BF3C-4732-BE2D-5E1F4D48B8C8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8790855" y="4115872"/>
            <a:ext cx="1090420" cy="63812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B2832E78-C6B1-4BC3-B061-4F16CC55BFF8}"/>
              </a:ext>
            </a:extLst>
          </p:cNvPr>
          <p:cNvCxnSpPr>
            <a:endCxn id="13" idx="3"/>
          </p:cNvCxnSpPr>
          <p:nvPr/>
        </p:nvCxnSpPr>
        <p:spPr>
          <a:xfrm>
            <a:off x="4790860" y="1541929"/>
            <a:ext cx="0" cy="310211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02270795-893C-4D18-80FC-BD9C1EEED2F5}"/>
              </a:ext>
            </a:extLst>
          </p:cNvPr>
          <p:cNvCxnSpPr>
            <a:cxnSpLocks/>
          </p:cNvCxnSpPr>
          <p:nvPr/>
        </p:nvCxnSpPr>
        <p:spPr>
          <a:xfrm>
            <a:off x="4790860" y="4828710"/>
            <a:ext cx="0" cy="163930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302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 noGrp="1"/>
          </p:cNvSpPr>
          <p:nvPr>
            <p:ph type="title"/>
          </p:nvPr>
        </p:nvSpPr>
        <p:spPr>
          <a:xfrm>
            <a:off x="838200" y="243453"/>
            <a:ext cx="10515600" cy="715772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latin typeface="+mn-lt"/>
              </a:rPr>
              <a:t>AFFECTATION FILLES/GARCONS </a:t>
            </a:r>
            <a:endParaRPr lang="fr-FR" sz="3100" dirty="0">
              <a:latin typeface="+mn-lt"/>
            </a:endParaRP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12FE40BB-6F43-44CB-B3BF-B8C3537096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9622354"/>
              </p:ext>
            </p:extLst>
          </p:nvPr>
        </p:nvGraphicFramePr>
        <p:xfrm>
          <a:off x="698126" y="1219200"/>
          <a:ext cx="10655674" cy="5567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Ellipse 7">
            <a:extLst>
              <a:ext uri="{FF2B5EF4-FFF2-40B4-BE49-F238E27FC236}">
                <a16:creationId xmlns:a16="http://schemas.microsoft.com/office/drawing/2014/main" id="{AA54B946-BEF7-43D4-9F07-13907E698556}"/>
              </a:ext>
            </a:extLst>
          </p:cNvPr>
          <p:cNvSpPr/>
          <p:nvPr/>
        </p:nvSpPr>
        <p:spPr>
          <a:xfrm>
            <a:off x="1812151" y="2251423"/>
            <a:ext cx="717176" cy="19363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91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 noGrp="1"/>
          </p:cNvSpPr>
          <p:nvPr>
            <p:ph type="title"/>
          </p:nvPr>
        </p:nvSpPr>
        <p:spPr>
          <a:xfrm>
            <a:off x="838200" y="243452"/>
            <a:ext cx="10515600" cy="785715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latin typeface="+mn-lt"/>
              </a:rPr>
              <a:t>AFFECTATION FILLES/GARCONS</a:t>
            </a:r>
            <a:endParaRPr lang="fr-FR" sz="3100" dirty="0">
              <a:latin typeface="+mn-lt"/>
            </a:endParaRP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39F3D8AE-5A70-4A0A-8C77-89FFEBCF17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484178"/>
              </p:ext>
            </p:extLst>
          </p:nvPr>
        </p:nvGraphicFramePr>
        <p:xfrm>
          <a:off x="690281" y="1322855"/>
          <a:ext cx="10578353" cy="5113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5512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 noGrp="1"/>
          </p:cNvSpPr>
          <p:nvPr>
            <p:ph type="title"/>
          </p:nvPr>
        </p:nvSpPr>
        <p:spPr>
          <a:xfrm>
            <a:off x="838200" y="243452"/>
            <a:ext cx="10515600" cy="785715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latin typeface="+mn-lt"/>
              </a:rPr>
              <a:t>BACHELIERS GENERAUX – CHOIX EDS</a:t>
            </a:r>
            <a:endParaRPr lang="fr-FR" sz="3100" dirty="0">
              <a:latin typeface="+mn-lt"/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878ACF67-FB74-4E1D-817B-0CFBC68D9EA8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360292"/>
          <a:ext cx="10206317" cy="4834319"/>
        </p:xfrm>
        <a:graphic>
          <a:graphicData uri="http://schemas.openxmlformats.org/drawingml/2006/table">
            <a:tbl>
              <a:tblPr/>
              <a:tblGrid>
                <a:gridCol w="3900417">
                  <a:extLst>
                    <a:ext uri="{9D8B030D-6E8A-4147-A177-3AD203B41FA5}">
                      <a16:colId xmlns:a16="http://schemas.microsoft.com/office/drawing/2014/main" val="2072308820"/>
                    </a:ext>
                  </a:extLst>
                </a:gridCol>
                <a:gridCol w="1576475">
                  <a:extLst>
                    <a:ext uri="{9D8B030D-6E8A-4147-A177-3AD203B41FA5}">
                      <a16:colId xmlns:a16="http://schemas.microsoft.com/office/drawing/2014/main" val="2333058883"/>
                    </a:ext>
                  </a:extLst>
                </a:gridCol>
                <a:gridCol w="1576475">
                  <a:extLst>
                    <a:ext uri="{9D8B030D-6E8A-4147-A177-3AD203B41FA5}">
                      <a16:colId xmlns:a16="http://schemas.microsoft.com/office/drawing/2014/main" val="1318316976"/>
                    </a:ext>
                  </a:extLst>
                </a:gridCol>
                <a:gridCol w="1576475">
                  <a:extLst>
                    <a:ext uri="{9D8B030D-6E8A-4147-A177-3AD203B41FA5}">
                      <a16:colId xmlns:a16="http://schemas.microsoft.com/office/drawing/2014/main" val="2479953096"/>
                    </a:ext>
                  </a:extLst>
                </a:gridCol>
                <a:gridCol w="1576475">
                  <a:extLst>
                    <a:ext uri="{9D8B030D-6E8A-4147-A177-3AD203B41FA5}">
                      <a16:colId xmlns:a16="http://schemas.microsoft.com/office/drawing/2014/main" val="1910839668"/>
                    </a:ext>
                  </a:extLst>
                </a:gridCol>
              </a:tblGrid>
              <a:tr h="73743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Marianne" panose="02000000000000000000" pitchFamily="2" charset="0"/>
                        </a:rPr>
                        <a:t>Enseignement de spécialité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Marianne" panose="02000000000000000000" pitchFamily="2" charset="0"/>
                        </a:rPr>
                        <a:t>Nombre d'élèves ayant choisi l'enseignement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Marianne" panose="02000000000000000000" pitchFamily="2" charset="0"/>
                        </a:rPr>
                        <a:t>% d'élèves ayant choisi l'enseignement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Marianne" panose="02000000000000000000" pitchFamily="2" charset="0"/>
                        </a:rPr>
                        <a:t>% de filles ayant choisi l'enseignement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Marianne" panose="02000000000000000000" pitchFamily="2" charset="0"/>
                        </a:rPr>
                        <a:t>% de garçons ayant choisi l'enseignement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070171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Mathématiques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421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37,8%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30,8%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47,4%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559327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Physique-Chimie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373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33,5%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27,0%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42,3%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791246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Sciences de la vie et de la terre (SVT)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31,4%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32,8%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29,6%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793317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Sciences économiques et sociales (SES)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328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29,5%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32,0%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26,0%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226134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Hist-géo. géopolitique et sciences politiques (HG.Géo.SP)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22,9%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29,2%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14,4%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691505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Langues, littérature et cultures Anglais, monde contemporain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114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10,2%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12,2%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7,6%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0582942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Humanités, littérature et philosophie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12,6%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17,8%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5,5%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131072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Numérique et sciences informatiques (NSI)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89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8,0%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3,6%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14,0%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707411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Arts plastiques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4,4%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6,1%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2,1%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802914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Langues, littérature et cultures étrangères (1)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034499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Histoire des arts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2,0%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559165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Education physique, pratiques et culture sportive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4,9%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9031750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Cinéma-audiovisuel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2,3%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117181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Littérature et LCA latin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1,1%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756132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Théâtre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309271"/>
                  </a:ext>
                </a:extLst>
              </a:tr>
              <a:tr h="25605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Sciences de l'ingénieur et Sciences-Physiques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arianne" panose="02000000000000000000" pitchFamily="2" charset="0"/>
                        </a:rPr>
                        <a:t>0,8%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24101"/>
                  </a:ext>
                </a:extLst>
              </a:tr>
            </a:tbl>
          </a:graphicData>
        </a:graphic>
      </p:graphicFrame>
      <p:sp>
        <p:nvSpPr>
          <p:cNvPr id="10" name="Ellipse 9">
            <a:extLst>
              <a:ext uri="{FF2B5EF4-FFF2-40B4-BE49-F238E27FC236}">
                <a16:creationId xmlns:a16="http://schemas.microsoft.com/office/drawing/2014/main" id="{6617165F-11B5-4B5D-9548-9E3A630FD41D}"/>
              </a:ext>
            </a:extLst>
          </p:cNvPr>
          <p:cNvSpPr/>
          <p:nvPr/>
        </p:nvSpPr>
        <p:spPr>
          <a:xfrm>
            <a:off x="8238565" y="2079811"/>
            <a:ext cx="2438400" cy="62752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58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3C8DC06-8E76-4E2F-A78F-7E3C426E1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30" y="1315916"/>
            <a:ext cx="5414682" cy="4142052"/>
          </a:xfrm>
          <a:prstGeom prst="rect">
            <a:avLst/>
          </a:prstGeom>
        </p:spPr>
      </p:pic>
      <p:sp>
        <p:nvSpPr>
          <p:cNvPr id="5" name="Titre 1"/>
          <p:cNvSpPr txBox="1">
            <a:spLocks noGrp="1"/>
          </p:cNvSpPr>
          <p:nvPr>
            <p:ph type="title"/>
          </p:nvPr>
        </p:nvSpPr>
        <p:spPr>
          <a:xfrm>
            <a:off x="838200" y="243452"/>
            <a:ext cx="10515600" cy="785715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latin typeface="+mn-lt"/>
              </a:rPr>
              <a:t>PARCOURSUP NC – GARCONS/FILLES</a:t>
            </a:r>
            <a:endParaRPr lang="fr-FR" sz="3100" dirty="0"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ECF5D06-CBAD-4DF7-B78A-5F5627EEC7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317" y="3905168"/>
            <a:ext cx="3425170" cy="2266533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AD1C9A6E-F05E-4782-BFE0-A649BD2C08A5}"/>
              </a:ext>
            </a:extLst>
          </p:cNvPr>
          <p:cNvSpPr/>
          <p:nvPr/>
        </p:nvSpPr>
        <p:spPr>
          <a:xfrm>
            <a:off x="4462670" y="2659217"/>
            <a:ext cx="785191" cy="26288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0C739615-AA43-4DBC-AFF0-BE1C757C8F3B}"/>
              </a:ext>
            </a:extLst>
          </p:cNvPr>
          <p:cNvSpPr/>
          <p:nvPr/>
        </p:nvSpPr>
        <p:spPr>
          <a:xfrm>
            <a:off x="3597965" y="4527775"/>
            <a:ext cx="695740" cy="26288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225D11BE-03B5-4B59-9A9F-507E3E18A239}"/>
              </a:ext>
            </a:extLst>
          </p:cNvPr>
          <p:cNvSpPr/>
          <p:nvPr/>
        </p:nvSpPr>
        <p:spPr>
          <a:xfrm>
            <a:off x="8242657" y="4046396"/>
            <a:ext cx="322729" cy="26272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536EB9B-2A38-4B8D-A92E-CFC7426C2FF8}"/>
              </a:ext>
            </a:extLst>
          </p:cNvPr>
          <p:cNvSpPr txBox="1"/>
          <p:nvPr/>
        </p:nvSpPr>
        <p:spPr>
          <a:xfrm>
            <a:off x="6749201" y="1510136"/>
            <a:ext cx="46877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Moins de vœux en CPGE émis par les filles</a:t>
            </a:r>
          </a:p>
          <a:p>
            <a:br>
              <a:rPr lang="fr-FR" dirty="0"/>
            </a:br>
            <a:r>
              <a:rPr lang="fr-FR" dirty="0"/>
              <a:t>Taux de propositions similaires en CPGE </a:t>
            </a:r>
            <a:br>
              <a:rPr lang="fr-FR" dirty="0"/>
            </a:br>
            <a:r>
              <a:rPr lang="fr-FR" dirty="0"/>
              <a:t>entre filles et garçons</a:t>
            </a:r>
          </a:p>
          <a:p>
            <a:endParaRPr lang="fr-FR" dirty="0"/>
          </a:p>
          <a:p>
            <a:r>
              <a:rPr lang="fr-FR" dirty="0"/>
              <a:t>Moins de filles acceptent ce type de proposition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8D8BE05-E336-482D-8E2F-8A4B56AEBEF8}"/>
              </a:ext>
            </a:extLst>
          </p:cNvPr>
          <p:cNvSpPr txBox="1"/>
          <p:nvPr/>
        </p:nvSpPr>
        <p:spPr>
          <a:xfrm>
            <a:off x="838200" y="5710036"/>
            <a:ext cx="56600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Les filles acceptent une proposition d’admission en licence</a:t>
            </a:r>
            <a:br>
              <a:rPr lang="fr-FR" dirty="0"/>
            </a:br>
            <a:r>
              <a:rPr lang="fr-FR" dirty="0"/>
              <a:t>plus souvent que les garçons, licences accès santé incluses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77962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18115</TotalTime>
  <Words>410</Words>
  <Application>Microsoft Office PowerPoint</Application>
  <PresentationFormat>Grand écran</PresentationFormat>
  <Paragraphs>140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Marianne</vt:lpstr>
      <vt:lpstr>Thème Office</vt:lpstr>
      <vt:lpstr>AFFECTATION POST-3e</vt:lpstr>
      <vt:lpstr>AFFECTATION FILLES/GARCONS </vt:lpstr>
      <vt:lpstr>AFFECTATION FILLES/GARCONS</vt:lpstr>
      <vt:lpstr>BACHELIERS GENERAUX – CHOIX EDS</vt:lpstr>
      <vt:lpstr>PARCOURSUP NC – GARCONS/FILLES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 de pilotage du Programme Pluriannuel d’Orientation (PPO)</dc:title>
  <dc:creator>ktouati-bedjbedj</dc:creator>
  <cp:lastModifiedBy>tvincent</cp:lastModifiedBy>
  <cp:revision>64</cp:revision>
  <cp:lastPrinted>2026-05-17T22:24:07Z</cp:lastPrinted>
  <dcterms:created xsi:type="dcterms:W3CDTF">2025-10-27T01:59:15Z</dcterms:created>
  <dcterms:modified xsi:type="dcterms:W3CDTF">2026-05-25T21:23:37Z</dcterms:modified>
</cp:coreProperties>
</file>